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62" r:id="rId5"/>
    <p:sldId id="259" r:id="rId6"/>
    <p:sldId id="261" r:id="rId7"/>
    <p:sldId id="263" r:id="rId8"/>
    <p:sldId id="260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4780384-3A9F-4225-8396-CE73CFD7E6CA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CE056-DB10-403F-9217-5584027B77E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0384-3A9F-4225-8396-CE73CFD7E6CA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E056-DB10-403F-9217-5584027B77E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4780384-3A9F-4225-8396-CE73CFD7E6CA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BECE056-DB10-403F-9217-5584027B77E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0384-3A9F-4225-8396-CE73CFD7E6CA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ECE056-DB10-403F-9217-5584027B77E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0384-3A9F-4225-8396-CE73CFD7E6CA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BECE056-DB10-403F-9217-5584027B77E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780384-3A9F-4225-8396-CE73CFD7E6CA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ECE056-DB10-403F-9217-5584027B77E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780384-3A9F-4225-8396-CE73CFD7E6CA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ECE056-DB10-403F-9217-5584027B77E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0384-3A9F-4225-8396-CE73CFD7E6CA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ECE056-DB10-403F-9217-5584027B77E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0384-3A9F-4225-8396-CE73CFD7E6CA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CE056-DB10-403F-9217-5584027B77E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0384-3A9F-4225-8396-CE73CFD7E6CA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ECE056-DB10-403F-9217-5584027B77E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4780384-3A9F-4225-8396-CE73CFD7E6CA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BECE056-DB10-403F-9217-5584027B77E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780384-3A9F-4225-8396-CE73CFD7E6CA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ECE056-DB10-403F-9217-5584027B77E7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1.4: Hydrogenation of dilute nitrides for single photon emitters in photonic crystals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/>
              <a:t>Saeed</a:t>
            </a:r>
            <a:r>
              <a:rPr lang="it-IT" dirty="0" smtClean="0"/>
              <a:t> </a:t>
            </a:r>
            <a:r>
              <a:rPr lang="it-IT" dirty="0" err="1" smtClean="0"/>
              <a:t>Younis</a:t>
            </a:r>
            <a:endParaRPr lang="it-IT" dirty="0"/>
          </a:p>
        </p:txBody>
      </p:sp>
      <p:sp>
        <p:nvSpPr>
          <p:cNvPr id="110594" name="AutoShape 2" descr="https://mail.google.com/mail/u/0/?ui=2&amp;ik=01d2c5e67d&amp;view=fimg&amp;th=1549f75e5459c8ef&amp;attid=0.0.3&amp;disp=emb&amp;attbid=ANGjdJ8NxJv-RHn28r9YwJj1rLAM7YiyrDLr5X5EFmDJUkmDA2XM3QFi03YOCiBQwibVSB1sRdfJsUNjXxjQCMIdECqrBwaTedkR0U5G7eoRMLV8q9-Q1v4TB0uj95w&amp;sz=w690-h200&amp;ats=1463130105276&amp;rm=1549f75e5459c8ef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0596" name="AutoShape 4" descr="https://mail.google.com/mail/u/0/?ui=2&amp;ik=01d2c5e67d&amp;view=fimg&amp;th=1549f75e5459c8ef&amp;attid=0.0.3&amp;disp=emb&amp;attbid=ANGjdJ8NxJv-RHn28r9YwJj1rLAM7YiyrDLr5X5EFmDJUkmDA2XM3QFi03YOCiBQwibVSB1sRdfJsUNjXxjQCMIdECqrBwaTedkR0U5G7eoRMLV8q9-Q1v4TB0uj95w&amp;sz=w690-h200&amp;ats=1463130105276&amp;rm=1549f75e5459c8ef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0597" name="Picture 5" descr="C:\Users\Lab_G29\Desktop\sapienza -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62100" cy="990600"/>
          </a:xfrm>
          <a:prstGeom prst="rect">
            <a:avLst/>
          </a:prstGeom>
          <a:noFill/>
        </p:spPr>
      </p:pic>
      <p:pic>
        <p:nvPicPr>
          <p:cNvPr id="110598" name="Picture 6" descr="C:\Users\Lab_G29\Desktop\PROMIS -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3286125" cy="952500"/>
          </a:xfrm>
          <a:prstGeom prst="rect">
            <a:avLst/>
          </a:prstGeom>
          <a:noFill/>
        </p:spPr>
      </p:pic>
      <p:pic>
        <p:nvPicPr>
          <p:cNvPr id="110599" name="Picture 7" descr="C:\Users\Lab_G29\Desktop\EU -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425" y="0"/>
            <a:ext cx="1171575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to Goal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87344" cy="506916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The way we plan to achieve high intensity single-photon emitters working at 1.3 um:</a:t>
            </a:r>
          </a:p>
          <a:p>
            <a:pPr lvl="1"/>
            <a:r>
              <a:rPr lang="en-US" sz="1600" dirty="0" smtClean="0"/>
              <a:t>Obtain high-quality, uniform, N-containing QWs</a:t>
            </a:r>
          </a:p>
          <a:p>
            <a:pPr lvl="2"/>
            <a:r>
              <a:rPr lang="en-US" sz="1400" dirty="0" smtClean="0"/>
              <a:t>Emitting bellow 1 </a:t>
            </a:r>
            <a:r>
              <a:rPr lang="en-US" sz="1400" dirty="0" err="1" smtClean="0"/>
              <a:t>eV</a:t>
            </a:r>
            <a:endParaRPr lang="en-US" sz="1400" dirty="0" smtClean="0"/>
          </a:p>
          <a:p>
            <a:pPr lvl="2"/>
            <a:r>
              <a:rPr lang="en-US" sz="1400" dirty="0" smtClean="0"/>
              <a:t>Can be hydrogenated</a:t>
            </a:r>
          </a:p>
          <a:p>
            <a:pPr lvl="2">
              <a:buNone/>
            </a:pPr>
            <a:endParaRPr lang="en-US" sz="1100" dirty="0" smtClean="0"/>
          </a:p>
          <a:p>
            <a:pPr lvl="1"/>
            <a:r>
              <a:rPr lang="en-US" sz="1600" dirty="0" smtClean="0"/>
              <a:t>Engineer the dot size and hydrogen dose to achieve the most suitable quantum confinement</a:t>
            </a:r>
          </a:p>
          <a:p>
            <a:pPr lvl="2"/>
            <a:r>
              <a:rPr lang="en-US" sz="1400" dirty="0" smtClean="0"/>
              <a:t>Single-peak PL at 1.3 um</a:t>
            </a:r>
          </a:p>
          <a:p>
            <a:pPr lvl="2">
              <a:buNone/>
            </a:pPr>
            <a:endParaRPr lang="en-US" sz="1200" dirty="0" smtClean="0"/>
          </a:p>
          <a:p>
            <a:pPr lvl="1"/>
            <a:r>
              <a:rPr lang="en-US" sz="1600" dirty="0" smtClean="0"/>
              <a:t>Integrate a </a:t>
            </a:r>
            <a:r>
              <a:rPr lang="en-US" sz="1600" dirty="0" err="1" smtClean="0"/>
              <a:t>PhC</a:t>
            </a:r>
            <a:r>
              <a:rPr lang="en-US" sz="1600" dirty="0" smtClean="0"/>
              <a:t> Cavity around the dot</a:t>
            </a:r>
          </a:p>
          <a:p>
            <a:pPr lvl="2"/>
            <a:r>
              <a:rPr lang="en-US" sz="1500" dirty="0" smtClean="0"/>
              <a:t>Yet better confinement through energy-locking of wandering dots</a:t>
            </a:r>
          </a:p>
          <a:p>
            <a:pPr lvl="2"/>
            <a:r>
              <a:rPr lang="en-US" sz="1500" dirty="0" smtClean="0"/>
              <a:t>Enhances the intensity through reduction of the spontaneous emission rate</a:t>
            </a:r>
          </a:p>
          <a:p>
            <a:pPr lvl="2"/>
            <a:endParaRPr lang="en-US" sz="1100" dirty="0" smtClean="0"/>
          </a:p>
        </p:txBody>
      </p:sp>
      <p:pic>
        <p:nvPicPr>
          <p:cNvPr id="6" name="Picture 11" descr="FigureQD_PhC_a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917" y="1628800"/>
            <a:ext cx="4237571" cy="160883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7" name="Picture 10" descr="FigureQD_PhC_b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140968"/>
            <a:ext cx="4248473" cy="165618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8" name="Picture 9" descr="FigureQD_PhC_c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3934" y="4700120"/>
            <a:ext cx="4166538" cy="16092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8064000" y="2718000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6732240" y="5013176"/>
            <a:ext cx="288032" cy="216024"/>
          </a:xfrm>
          <a:prstGeom prst="straightConnector1">
            <a:avLst/>
          </a:prstGeom>
          <a:ln w="19050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Effects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Hydrogenation</a:t>
            </a:r>
            <a:r>
              <a:rPr lang="it-IT" dirty="0" smtClean="0"/>
              <a:t> on (In</a:t>
            </a:r>
            <a:r>
              <a:rPr lang="en-US" dirty="0" smtClean="0"/>
              <a:t>)</a:t>
            </a:r>
            <a:r>
              <a:rPr lang="it-IT" dirty="0" err="1" smtClean="0"/>
              <a:t>GaAsN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3527304" cy="4495800"/>
          </a:xfrm>
        </p:spPr>
        <p:txBody>
          <a:bodyPr/>
          <a:lstStyle/>
          <a:p>
            <a:r>
              <a:rPr lang="en-US" sz="1800" dirty="0" smtClean="0"/>
              <a:t>For both </a:t>
            </a:r>
            <a:r>
              <a:rPr lang="en-US" sz="1800" dirty="0" err="1" smtClean="0"/>
              <a:t>GaAsN</a:t>
            </a:r>
            <a:r>
              <a:rPr lang="en-US" sz="1800" dirty="0" smtClean="0"/>
              <a:t> and </a:t>
            </a:r>
            <a:r>
              <a:rPr lang="en-US" sz="1800" dirty="0" err="1" smtClean="0"/>
              <a:t>InGaAsN</a:t>
            </a:r>
            <a:r>
              <a:rPr lang="en-US" sz="1800" dirty="0" smtClean="0"/>
              <a:t>, most effects are similar:</a:t>
            </a:r>
          </a:p>
          <a:p>
            <a:pPr lvl="1"/>
            <a:r>
              <a:rPr lang="en-US" sz="1600" dirty="0" smtClean="0"/>
              <a:t>Hydrogenation leads to blue-shifting of the peaks</a:t>
            </a:r>
          </a:p>
          <a:p>
            <a:pPr lvl="2"/>
            <a:r>
              <a:rPr lang="en-US" sz="1400" dirty="0" smtClean="0"/>
              <a:t>This is due to the </a:t>
            </a:r>
            <a:r>
              <a:rPr lang="en-US" sz="1400" dirty="0" err="1" smtClean="0"/>
              <a:t>passivation</a:t>
            </a:r>
            <a:r>
              <a:rPr lang="en-US" sz="1400" dirty="0" smtClean="0"/>
              <a:t> of N complexes</a:t>
            </a:r>
          </a:p>
          <a:p>
            <a:pPr lvl="2"/>
            <a:r>
              <a:rPr lang="en-US" sz="1400" dirty="0" smtClean="0"/>
              <a:t>Can lead to full recovery of the band gap energy to values of N-free material</a:t>
            </a:r>
          </a:p>
          <a:p>
            <a:pPr lvl="2"/>
            <a:r>
              <a:rPr lang="en-US" sz="1400" dirty="0" smtClean="0"/>
              <a:t>This effect is observed only when N is present in the material</a:t>
            </a:r>
          </a:p>
          <a:p>
            <a:pPr lvl="2">
              <a:buNone/>
            </a:pPr>
            <a:endParaRPr lang="en-US" sz="1200" dirty="0" smtClean="0"/>
          </a:p>
          <a:p>
            <a:pPr lvl="1"/>
            <a:r>
              <a:rPr lang="en-US" sz="1600" dirty="0" smtClean="0"/>
              <a:t>It also leads to reduction of PL intensity</a:t>
            </a:r>
          </a:p>
          <a:p>
            <a:pPr lvl="2"/>
            <a:r>
              <a:rPr lang="en-US" sz="1400" dirty="0" smtClean="0"/>
              <a:t>Luckily, hydrogenation is performed  </a:t>
            </a:r>
            <a:r>
              <a:rPr lang="en-US" sz="1400" u="sng" dirty="0" smtClean="0"/>
              <a:t>outside</a:t>
            </a:r>
            <a:r>
              <a:rPr lang="en-US" sz="1400" dirty="0" smtClean="0"/>
              <a:t> the dot</a:t>
            </a:r>
          </a:p>
        </p:txBody>
      </p:sp>
      <p:sp>
        <p:nvSpPr>
          <p:cNvPr id="37890" name="AutoShape 2" descr="https://mail.google.com/mail/u/0/?ui=2&amp;ik=01d2c5e67d&amp;view=fimg&amp;th=1549f75e5459c8ef&amp;attid=0.0.3&amp;disp=emb&amp;attbid=ANGjdJ8NxJv-RHn28r9YwJj1rLAM7YiyrDLr5X5EFmDJUkmDA2XM3QFi03YOCiBQwibVSB1sRdfJsUNjXxjQCMIdECqrBwaTedkR0U5G7eoRMLV8q9-Q1v4TB0uj95w&amp;sz=w690-h200&amp;ats=1463130105276&amp;rm=1549f75e5459c8ef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Picture 15" descr="hydrogenationGaAs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40968"/>
            <a:ext cx="2216150" cy="331236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13" name="Picture 7" descr="Slide1.png"/>
          <p:cNvPicPr>
            <a:picLocks noChangeAspect="1"/>
          </p:cNvPicPr>
          <p:nvPr/>
        </p:nvPicPr>
        <p:blipFill>
          <a:blip r:embed="rId3" cstate="print"/>
          <a:srcRect l="24252" r="23154"/>
          <a:stretch>
            <a:fillRect/>
          </a:stretch>
        </p:blipFill>
        <p:spPr bwMode="auto">
          <a:xfrm>
            <a:off x="6516216" y="3140968"/>
            <a:ext cx="2351423" cy="335306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5110" y="2838269"/>
            <a:ext cx="1579338" cy="3026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828606"/>
            <a:ext cx="1152128" cy="31236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9" name="Rectangle 9"/>
          <p:cNvSpPr>
            <a:spLocks/>
          </p:cNvSpPr>
          <p:nvPr/>
        </p:nvSpPr>
        <p:spPr bwMode="auto">
          <a:xfrm>
            <a:off x="0" y="6021288"/>
            <a:ext cx="4003133" cy="34676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65024" tIns="65024" rIns="65024" bIns="65024">
            <a:spAutoFit/>
          </a:bodyPr>
          <a:lstStyle/>
          <a:p>
            <a:r>
              <a:rPr lang="en-US" sz="1400" dirty="0">
                <a:solidFill>
                  <a:srgbClr val="164F86"/>
                </a:solidFill>
              </a:rPr>
              <a:t>A. </a:t>
            </a:r>
            <a:r>
              <a:rPr lang="en-US" sz="1400" dirty="0" err="1">
                <a:solidFill>
                  <a:srgbClr val="164F86"/>
                </a:solidFill>
              </a:rPr>
              <a:t>Polimeni</a:t>
            </a:r>
            <a:r>
              <a:rPr lang="en-US" sz="1400" dirty="0">
                <a:solidFill>
                  <a:srgbClr val="164F86"/>
                </a:solidFill>
              </a:rPr>
              <a:t> et al., PRB </a:t>
            </a:r>
            <a:r>
              <a:rPr lang="en-US" sz="1400" b="1" dirty="0">
                <a:solidFill>
                  <a:srgbClr val="164F86"/>
                </a:solidFill>
              </a:rPr>
              <a:t>63</a:t>
            </a:r>
            <a:r>
              <a:rPr lang="en-US" sz="1400" dirty="0">
                <a:solidFill>
                  <a:srgbClr val="164F86"/>
                </a:solidFill>
              </a:rPr>
              <a:t>, 201304 (2001).</a:t>
            </a:r>
          </a:p>
        </p:txBody>
      </p:sp>
      <p:sp>
        <p:nvSpPr>
          <p:cNvPr id="10" name="Rectangle 17"/>
          <p:cNvSpPr>
            <a:spLocks/>
          </p:cNvSpPr>
          <p:nvPr/>
        </p:nvSpPr>
        <p:spPr bwMode="auto">
          <a:xfrm>
            <a:off x="0" y="6309320"/>
            <a:ext cx="3845069" cy="32623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65024" tIns="65024" rIns="65024" bIns="65024"/>
          <a:lstStyle/>
          <a:p>
            <a:r>
              <a:rPr lang="en-US" sz="1400" dirty="0">
                <a:solidFill>
                  <a:srgbClr val="164F86"/>
                </a:solidFill>
              </a:rPr>
              <a:t>M. </a:t>
            </a:r>
            <a:r>
              <a:rPr lang="en-US" sz="1400" dirty="0" err="1">
                <a:solidFill>
                  <a:srgbClr val="164F86"/>
                </a:solidFill>
              </a:rPr>
              <a:t>Bissiri</a:t>
            </a:r>
            <a:r>
              <a:rPr lang="en-US" sz="1400" dirty="0">
                <a:solidFill>
                  <a:srgbClr val="164F86"/>
                </a:solidFill>
              </a:rPr>
              <a:t> et al., PRB </a:t>
            </a:r>
            <a:r>
              <a:rPr lang="en-US" sz="1400" b="1" dirty="0">
                <a:solidFill>
                  <a:srgbClr val="164F86"/>
                </a:solidFill>
              </a:rPr>
              <a:t>65</a:t>
            </a:r>
            <a:r>
              <a:rPr lang="en-US" sz="1400" dirty="0">
                <a:solidFill>
                  <a:srgbClr val="164F86"/>
                </a:solidFill>
              </a:rPr>
              <a:t>, 235210 (</a:t>
            </a:r>
            <a:r>
              <a:rPr lang="en-US" sz="1400" dirty="0" smtClean="0">
                <a:solidFill>
                  <a:srgbClr val="164F86"/>
                </a:solidFill>
              </a:rPr>
              <a:t>2002).</a:t>
            </a:r>
            <a:endParaRPr lang="en-US" sz="1400" dirty="0">
              <a:solidFill>
                <a:srgbClr val="164F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GaAsN</a:t>
            </a:r>
            <a:r>
              <a:rPr lang="en-US" dirty="0" smtClean="0"/>
              <a:t> Quantum Dots</a:t>
            </a:r>
            <a:endParaRPr lang="it-IT" dirty="0"/>
          </a:p>
        </p:txBody>
      </p:sp>
      <p:sp>
        <p:nvSpPr>
          <p:cNvPr id="14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599312" cy="4495800"/>
          </a:xfrm>
        </p:spPr>
        <p:txBody>
          <a:bodyPr/>
          <a:lstStyle/>
          <a:p>
            <a:r>
              <a:rPr lang="en-US" sz="1800" dirty="0" smtClean="0"/>
              <a:t>For sufficiently small mask sizes</a:t>
            </a:r>
          </a:p>
          <a:p>
            <a:pPr lvl="1"/>
            <a:r>
              <a:rPr lang="en-US" sz="1600" dirty="0" smtClean="0"/>
              <a:t>Quantum confinement achieved</a:t>
            </a:r>
          </a:p>
          <a:p>
            <a:pPr lvl="2"/>
            <a:r>
              <a:rPr lang="en-US" sz="1400" dirty="0" smtClean="0"/>
              <a:t>One single peak with  &lt; 150 </a:t>
            </a:r>
            <a:r>
              <a:rPr lang="en-US" sz="1400" dirty="0" err="1" smtClean="0"/>
              <a:t>uW</a:t>
            </a:r>
            <a:r>
              <a:rPr lang="en-US" sz="1400" dirty="0" smtClean="0"/>
              <a:t> FWHM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600" dirty="0" smtClean="0"/>
              <a:t>Variation between identical dots is on the order of only ~10 </a:t>
            </a:r>
            <a:r>
              <a:rPr lang="en-US" sz="1600" dirty="0" err="1" smtClean="0"/>
              <a:t>meV</a:t>
            </a:r>
            <a:r>
              <a:rPr lang="en-US" sz="1600" dirty="0" smtClean="0"/>
              <a:t> !</a:t>
            </a:r>
          </a:p>
          <a:p>
            <a:pPr lvl="2"/>
            <a:r>
              <a:rPr lang="en-US" sz="1400" dirty="0" smtClean="0"/>
              <a:t>Their emission falls within ~40 </a:t>
            </a:r>
            <a:r>
              <a:rPr lang="en-US" sz="1400" dirty="0" err="1" smtClean="0"/>
              <a:t>meV</a:t>
            </a:r>
            <a:endParaRPr lang="en-US" sz="1400" dirty="0" smtClean="0"/>
          </a:p>
          <a:p>
            <a:pPr lvl="2"/>
            <a:r>
              <a:rPr lang="en-US" sz="1400" dirty="0" smtClean="0"/>
              <a:t>BUT the starting uniformity of the QW was ~30 </a:t>
            </a:r>
            <a:r>
              <a:rPr lang="en-US" sz="1400" dirty="0" err="1" smtClean="0"/>
              <a:t>meV</a:t>
            </a:r>
            <a:r>
              <a:rPr lang="en-US" sz="1400" dirty="0" smtClean="0"/>
              <a:t> 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4067944" cy="4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/>
          </p:cNvSpPr>
          <p:nvPr/>
        </p:nvSpPr>
        <p:spPr bwMode="auto">
          <a:xfrm>
            <a:off x="1" y="6250590"/>
            <a:ext cx="5652120" cy="34676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65024" tIns="65024" rIns="65024" bIns="65024">
            <a:spAutoFit/>
          </a:bodyPr>
          <a:lstStyle/>
          <a:p>
            <a:r>
              <a:rPr lang="en-US" sz="1400" dirty="0">
                <a:solidFill>
                  <a:srgbClr val="164F86"/>
                </a:solidFill>
              </a:rPr>
              <a:t>S. </a:t>
            </a:r>
            <a:r>
              <a:rPr lang="en-US" sz="1400" dirty="0" err="1">
                <a:solidFill>
                  <a:srgbClr val="164F86"/>
                </a:solidFill>
              </a:rPr>
              <a:t>Birindelli</a:t>
            </a:r>
            <a:r>
              <a:rPr lang="en-US" sz="1400" dirty="0">
                <a:solidFill>
                  <a:srgbClr val="164F86"/>
                </a:solidFill>
              </a:rPr>
              <a:t>, </a:t>
            </a:r>
            <a:r>
              <a:rPr lang="en-US" sz="1400" b="1" dirty="0">
                <a:solidFill>
                  <a:srgbClr val="164F86"/>
                </a:solidFill>
              </a:rPr>
              <a:t>M. </a:t>
            </a:r>
            <a:r>
              <a:rPr lang="en-US" sz="1400" b="1" dirty="0" err="1">
                <a:solidFill>
                  <a:srgbClr val="164F86"/>
                </a:solidFill>
              </a:rPr>
              <a:t>Felici</a:t>
            </a:r>
            <a:r>
              <a:rPr lang="en-US" sz="1400" dirty="0">
                <a:solidFill>
                  <a:srgbClr val="164F86"/>
                </a:solidFill>
              </a:rPr>
              <a:t>, et al., </a:t>
            </a:r>
            <a:r>
              <a:rPr lang="en-US" sz="1400" dirty="0" err="1">
                <a:solidFill>
                  <a:srgbClr val="164F86"/>
                </a:solidFill>
              </a:rPr>
              <a:t>Nano</a:t>
            </a:r>
            <a:r>
              <a:rPr lang="en-US" sz="1400" dirty="0">
                <a:solidFill>
                  <a:srgbClr val="164F86"/>
                </a:solidFill>
              </a:rPr>
              <a:t> </a:t>
            </a:r>
            <a:r>
              <a:rPr lang="en-US" sz="1400" dirty="0" err="1">
                <a:solidFill>
                  <a:srgbClr val="164F86"/>
                </a:solidFill>
              </a:rPr>
              <a:t>Lett</a:t>
            </a:r>
            <a:r>
              <a:rPr lang="en-US" sz="1400" dirty="0">
                <a:solidFill>
                  <a:srgbClr val="164F86"/>
                </a:solidFill>
              </a:rPr>
              <a:t>. </a:t>
            </a:r>
            <a:r>
              <a:rPr lang="en-US" sz="1400" b="1" dirty="0">
                <a:solidFill>
                  <a:srgbClr val="164F86"/>
                </a:solidFill>
              </a:rPr>
              <a:t>14</a:t>
            </a:r>
            <a:r>
              <a:rPr lang="en-US" sz="1400" dirty="0">
                <a:solidFill>
                  <a:srgbClr val="164F86"/>
                </a:solidFill>
              </a:rPr>
              <a:t>, 1275 (2014).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PhC</a:t>
            </a:r>
            <a:r>
              <a:rPr lang="en-US" dirty="0" smtClean="0"/>
              <a:t> Cavity in </a:t>
            </a:r>
            <a:r>
              <a:rPr lang="en-US" dirty="0" err="1" smtClean="0"/>
              <a:t>GaAsN</a:t>
            </a:r>
            <a:endParaRPr lang="it-IT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139952" y="1484784"/>
            <a:ext cx="4961583" cy="3528392"/>
            <a:chOff x="-215900" y="-20858"/>
            <a:chExt cx="5681736" cy="405842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215900" y="-20858"/>
              <a:ext cx="5681736" cy="4058427"/>
              <a:chOff x="-215900" y="-203200"/>
              <a:chExt cx="5681736" cy="4058426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-215900" y="-203200"/>
                <a:ext cx="5681736" cy="4058426"/>
                <a:chOff x="-614367" y="29942"/>
                <a:chExt cx="5681736" cy="4058427"/>
              </a:xfrm>
            </p:grpSpPr>
            <p:grpSp>
              <p:nvGrpSpPr>
                <p:cNvPr id="13" name="Group 13"/>
                <p:cNvGrpSpPr>
                  <a:grpSpLocks/>
                </p:cNvGrpSpPr>
                <p:nvPr/>
              </p:nvGrpSpPr>
              <p:grpSpPr bwMode="auto">
                <a:xfrm>
                  <a:off x="-614367" y="29942"/>
                  <a:ext cx="5681736" cy="4058427"/>
                  <a:chOff x="-614367" y="-203201"/>
                  <a:chExt cx="5681736" cy="4058428"/>
                </a:xfrm>
              </p:grpSpPr>
              <p:grpSp>
                <p:nvGrpSpPr>
                  <p:cNvPr id="15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-614367" y="-203201"/>
                    <a:ext cx="5681736" cy="3777590"/>
                    <a:chOff x="-586963" y="-412379"/>
                    <a:chExt cx="5681736" cy="3777590"/>
                  </a:xfrm>
                </p:grpSpPr>
                <p:pic>
                  <p:nvPicPr>
                    <p:cNvPr id="17" name="Picture 15"/>
                    <p:cNvPicPr>
                      <a:picLocks noChangeAspect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-586963" y="-412379"/>
                      <a:ext cx="5681737" cy="3777590"/>
                    </a:xfrm>
                    <a:prstGeom prst="rect">
                      <a:avLst/>
                    </a:prstGeom>
                    <a:noFill/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dist="25400" dir="5400000" algn="ctr" rotWithShape="0">
                        <a:srgbClr val="000000">
                          <a:alpha val="50000"/>
                        </a:srgbClr>
                      </a:outerShdw>
                    </a:effectLst>
                  </p:spPr>
                </p:pic>
                <p:grpSp>
                  <p:nvGrpSpPr>
                    <p:cNvPr id="18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69230" y="41827"/>
                      <a:ext cx="5098195" cy="3083518"/>
                      <a:chOff x="-444699" y="-1"/>
                      <a:chExt cx="5098194" cy="3083519"/>
                    </a:xfrm>
                  </p:grpSpPr>
                  <p:grpSp>
                    <p:nvGrpSpPr>
                      <p:cNvPr id="19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444699" y="0"/>
                        <a:ext cx="5098194" cy="3083518"/>
                        <a:chOff x="-444699" y="0"/>
                        <a:chExt cx="5098194" cy="3083518"/>
                      </a:xfrm>
                    </p:grpSpPr>
                    <p:grpSp>
                      <p:nvGrpSpPr>
                        <p:cNvPr id="22" name="Group 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444699" y="10117"/>
                          <a:ext cx="5098194" cy="3073401"/>
                          <a:chOff x="-444699" y="10117"/>
                          <a:chExt cx="5098194" cy="3073401"/>
                        </a:xfrm>
                      </p:grpSpPr>
                      <p:pic>
                        <p:nvPicPr>
                          <p:cNvPr id="24" name="Picture 19" descr="unknown.tif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 cstate="print"/>
                          <a:srcRect l="22784" t="15498" r="15399" b="11670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444699" y="10117"/>
                            <a:ext cx="3478026" cy="3073401"/>
                          </a:xfrm>
                          <a:prstGeom prst="rect">
                            <a:avLst/>
                          </a:prstGeom>
                          <a:noFill/>
                          <a:ln w="12700" cap="flat" cmpd="sng">
                            <a:noFill/>
                            <a:prstDash val="solid"/>
                            <a:miter lim="400000"/>
                            <a:headEnd type="none" w="med" len="med"/>
                            <a:tailEnd type="none" w="med" len="med"/>
                          </a:ln>
                          <a:effectLst/>
                        </p:spPr>
                      </p:pic>
                      <p:pic>
                        <p:nvPicPr>
                          <p:cNvPr id="25" name="Picture 20" descr="pasted-image-filtered.jpe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print"/>
                          <a:srcRect l="51152" t="10674" b="24243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92750" y="1618438"/>
                            <a:ext cx="1460745" cy="1459628"/>
                          </a:xfrm>
                          <a:prstGeom prst="rect">
                            <a:avLst/>
                          </a:prstGeom>
                          <a:noFill/>
                          <a:ln w="12700" cap="flat" cmpd="sng">
                            <a:noFill/>
                            <a:prstDash val="solid"/>
                            <a:miter lim="400000"/>
                            <a:headEnd type="none" w="med" len="med"/>
                            <a:tailEnd type="none" w="med" len="med"/>
                          </a:ln>
                          <a:effectLst/>
                        </p:spPr>
                      </p:pic>
                    </p:grpSp>
                    <p:pic>
                      <p:nvPicPr>
                        <p:cNvPr id="23" name="Picture 21" descr="pasted-image-filtered.jpe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 cstate="print"/>
                        <a:srcRect l="36311" t="30740" r="36833" b="33392"/>
                        <a:stretch>
                          <a:fillRect/>
                        </a:stretch>
                      </p:blipFill>
                      <p:spPr bwMode="auto">
                        <a:xfrm>
                          <a:off x="3192750" y="0"/>
                          <a:ext cx="1460745" cy="1463235"/>
                        </a:xfrm>
                        <a:prstGeom prst="rect">
                          <a:avLst/>
                        </a:prstGeom>
                        <a:noFill/>
                        <a:ln w="12700" cap="flat" cmpd="sng">
                          <a:noFill/>
                          <a:prstDash val="solid"/>
                          <a:miter lim="400000"/>
                          <a:headEnd type="none" w="med" len="med"/>
                          <a:tailEnd type="none" w="med" len="med"/>
                        </a:ln>
                        <a:effectLst/>
                      </p:spPr>
                    </p:pic>
                  </p:grpSp>
                  <p:pic>
                    <p:nvPicPr>
                      <p:cNvPr id="20" name="Picture 22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/>
                      <a:srcRect/>
                      <a:stretch>
                        <a:fillRect/>
                      </a:stretch>
                    </p:blipFill>
                    <p:spPr bwMode="auto">
                      <a:xfrm rot="20284525">
                        <a:off x="1165711" y="1078036"/>
                        <a:ext cx="2061730" cy="216127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pic>
                  <p:pic>
                    <p:nvPicPr>
                      <p:cNvPr id="21" name="Picture 23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410" y="2217268"/>
                        <a:ext cx="1705419" cy="216127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pic>
                </p:grpSp>
              </p:grpSp>
              <p:sp>
                <p:nvSpPr>
                  <p:cNvPr id="16" name="Rectangle 24"/>
                  <p:cNvSpPr>
                    <a:spLocks/>
                  </p:cNvSpPr>
                  <p:nvPr/>
                </p:nvSpPr>
                <p:spPr bwMode="auto">
                  <a:xfrm>
                    <a:off x="440766" y="3415045"/>
                    <a:ext cx="4222285" cy="440182"/>
                  </a:xfrm>
                  <a:prstGeom prst="rect">
                    <a:avLst/>
                  </a:prstGeom>
                  <a:noFill/>
                  <a:ln w="12700" cap="flat" cmpd="sng">
                    <a:noFill/>
                    <a:prstDash val="solid"/>
                    <a:miter lim="400000"/>
                    <a:headEnd type="none" w="med" len="med"/>
                    <a:tailEnd type="none" w="med" len="med"/>
                  </a:ln>
                  <a:effectLst/>
                </p:spPr>
                <p:txBody>
                  <a:bodyPr lIns="65024" tIns="65024" rIns="65024" bIns="65024"/>
                  <a:lstStyle/>
                  <a:p>
                    <a:r>
                      <a:rPr lang="it-IT" dirty="0" err="1">
                        <a:solidFill>
                          <a:srgbClr val="164F86"/>
                        </a:solidFill>
                      </a:rPr>
                      <a:t>Courtesy</a:t>
                    </a:r>
                    <a:r>
                      <a:rPr lang="it-IT" dirty="0">
                        <a:solidFill>
                          <a:srgbClr val="164F86"/>
                        </a:solidFill>
                      </a:rPr>
                      <a:t> </a:t>
                    </a:r>
                    <a:r>
                      <a:rPr lang="it-IT" dirty="0" err="1">
                        <a:solidFill>
                          <a:srgbClr val="164F86"/>
                        </a:solidFill>
                      </a:rPr>
                      <a:t>of</a:t>
                    </a:r>
                    <a:r>
                      <a:rPr lang="it-IT" dirty="0">
                        <a:solidFill>
                          <a:srgbClr val="164F86"/>
                        </a:solidFill>
                      </a:rPr>
                      <a:t> G. </a:t>
                    </a:r>
                    <a:r>
                      <a:rPr lang="it-IT" dirty="0" err="1">
                        <a:solidFill>
                          <a:srgbClr val="164F86"/>
                        </a:solidFill>
                      </a:rPr>
                      <a:t>Pettinari</a:t>
                    </a:r>
                    <a:r>
                      <a:rPr lang="it-IT" dirty="0">
                        <a:solidFill>
                          <a:srgbClr val="164F86"/>
                        </a:solidFill>
                      </a:rPr>
                      <a:t>, IFN-CNR</a:t>
                    </a:r>
                  </a:p>
                </p:txBody>
              </p:sp>
            </p:grpSp>
            <p:pic>
              <p:nvPicPr>
                <p:cNvPr id="14" name="Picture 25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-293115" y="38100"/>
                  <a:ext cx="1974832" cy="410259"/>
                </a:xfrm>
                <a:prstGeom prst="rect">
                  <a:avLst/>
                </a:prstGeom>
                <a:noFill/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5400" dir="5400000" algn="ctr" rotWithShape="0">
                    <a:srgbClr val="000000">
                      <a:alpha val="50000"/>
                    </a:srgbClr>
                  </a:outerShdw>
                </a:effectLst>
              </p:spPr>
            </p:pic>
          </p:grpSp>
          <p:sp>
            <p:nvSpPr>
              <p:cNvPr id="11" name="Line 26"/>
              <p:cNvSpPr>
                <a:spLocks noChangeShapeType="1"/>
              </p:cNvSpPr>
              <p:nvPr/>
            </p:nvSpPr>
            <p:spPr bwMode="auto">
              <a:xfrm>
                <a:off x="269462" y="3172601"/>
                <a:ext cx="825501" cy="1"/>
              </a:xfrm>
              <a:prstGeom prst="line">
                <a:avLst/>
              </a:prstGeom>
              <a:noFill/>
              <a:ln w="508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0800" tIns="50800" rIns="50800" bIns="50800" anchor="ctr"/>
              <a:lstStyle/>
              <a:p>
                <a:endParaRPr lang="it-IT" sz="2400"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2" name="Rectangle 27"/>
              <p:cNvSpPr>
                <a:spLocks/>
              </p:cNvSpPr>
              <p:nvPr/>
            </p:nvSpPr>
            <p:spPr bwMode="auto">
              <a:xfrm>
                <a:off x="328771" y="2773060"/>
                <a:ext cx="706883" cy="41173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wrap="none" lIns="50800" tIns="50800" rIns="50800" bIns="50800" anchor="ctr">
                <a:spAutoFit/>
              </a:bodyPr>
              <a:lstStyle/>
              <a:p>
                <a:r>
                  <a:rPr lang="it-IT" b="1">
                    <a:solidFill>
                      <a:srgbClr val="FFFFFF"/>
                    </a:solidFill>
                  </a:rPr>
                  <a:t>5 µm</a:t>
                </a:r>
              </a:p>
            </p:txBody>
          </p:sp>
        </p:grpSp>
        <p:sp>
          <p:nvSpPr>
            <p:cNvPr id="6" name="Line 28"/>
            <p:cNvSpPr>
              <a:spLocks noChangeShapeType="1"/>
            </p:cNvSpPr>
            <p:nvPr/>
          </p:nvSpPr>
          <p:spPr bwMode="auto">
            <a:xfrm>
              <a:off x="3833929" y="1805543"/>
              <a:ext cx="457201" cy="1"/>
            </a:xfrm>
            <a:prstGeom prst="line">
              <a:avLst/>
            </a:prstGeom>
            <a:noFill/>
            <a:ln w="508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50800" tIns="50800" rIns="50800" bIns="50800" anchor="ctr"/>
            <a:lstStyle/>
            <a:p>
              <a:endParaRPr lang="it-IT" sz="2400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7" name="Rectangle 29"/>
            <p:cNvSpPr>
              <a:spLocks/>
            </p:cNvSpPr>
            <p:nvPr/>
          </p:nvSpPr>
          <p:spPr bwMode="auto">
            <a:xfrm>
              <a:off x="3699119" y="1507092"/>
              <a:ext cx="726822" cy="312343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it-IT" sz="1400" b="1">
                  <a:solidFill>
                    <a:srgbClr val="FFFFFF"/>
                  </a:solidFill>
                </a:rPr>
                <a:t>500 nm</a:t>
              </a:r>
            </a:p>
          </p:txBody>
        </p:sp>
        <p:sp>
          <p:nvSpPr>
            <p:cNvPr id="8" name="Line 30"/>
            <p:cNvSpPr>
              <a:spLocks noChangeShapeType="1"/>
            </p:cNvSpPr>
            <p:nvPr/>
          </p:nvSpPr>
          <p:spPr bwMode="auto">
            <a:xfrm>
              <a:off x="3869150" y="3389666"/>
              <a:ext cx="386758" cy="1"/>
            </a:xfrm>
            <a:prstGeom prst="line">
              <a:avLst/>
            </a:prstGeom>
            <a:noFill/>
            <a:ln w="508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50800" tIns="50800" rIns="50800" bIns="50800" anchor="ctr"/>
            <a:lstStyle/>
            <a:p>
              <a:endParaRPr lang="it-IT" sz="2400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" name="Rectangle 31"/>
            <p:cNvSpPr>
              <a:spLocks/>
            </p:cNvSpPr>
            <p:nvPr/>
          </p:nvSpPr>
          <p:spPr bwMode="auto">
            <a:xfrm>
              <a:off x="3699119" y="3069800"/>
              <a:ext cx="726822" cy="312343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it-IT" sz="1400" b="1">
                  <a:solidFill>
                    <a:srgbClr val="FFFFFF"/>
                  </a:solidFill>
                </a:rPr>
                <a:t>200 nm</a:t>
              </a:r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527304" cy="4495800"/>
          </a:xfrm>
        </p:spPr>
        <p:txBody>
          <a:bodyPr/>
          <a:lstStyle/>
          <a:p>
            <a:r>
              <a:rPr lang="en-US" sz="1800" dirty="0" smtClean="0"/>
              <a:t>Suspended membrane of </a:t>
            </a:r>
            <a:r>
              <a:rPr lang="en-US" sz="1800" dirty="0" err="1" smtClean="0"/>
              <a:t>GaAs</a:t>
            </a:r>
            <a:r>
              <a:rPr lang="en-US" sz="1800" dirty="0" smtClean="0"/>
              <a:t> with a </a:t>
            </a:r>
            <a:r>
              <a:rPr lang="en-US" sz="1800" dirty="0" err="1" smtClean="0"/>
              <a:t>GaAsN</a:t>
            </a:r>
            <a:r>
              <a:rPr lang="en-US" sz="1800" dirty="0" smtClean="0"/>
              <a:t> / </a:t>
            </a:r>
            <a:r>
              <a:rPr lang="en-US" sz="1800" dirty="0" err="1" smtClean="0"/>
              <a:t>GaAsN:H</a:t>
            </a:r>
            <a:r>
              <a:rPr lang="en-US" sz="1800" dirty="0" smtClean="0"/>
              <a:t> dot inside</a:t>
            </a:r>
          </a:p>
          <a:p>
            <a:pPr lvl="1"/>
            <a:r>
              <a:rPr lang="en-US" sz="1600" dirty="0" smtClean="0"/>
              <a:t>Holes are fabricated with RIE</a:t>
            </a:r>
          </a:p>
          <a:p>
            <a:pPr lvl="1"/>
            <a:r>
              <a:rPr lang="en-US" sz="1600" dirty="0" err="1" smtClean="0"/>
              <a:t>AlGaAs</a:t>
            </a:r>
            <a:r>
              <a:rPr lang="en-US" sz="1600" dirty="0" smtClean="0"/>
              <a:t> sacrificial layer removed through chemical etching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5050671"/>
            <a:ext cx="3147286" cy="176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asellaDiTesto 28"/>
          <p:cNvSpPr txBox="1"/>
          <p:nvPr/>
        </p:nvSpPr>
        <p:spPr>
          <a:xfrm>
            <a:off x="4408759" y="6145559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AlGaAs</a:t>
            </a:r>
            <a:endParaRPr lang="it-IT" sz="14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4557838" y="5569495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GaAs</a:t>
            </a:r>
            <a:endParaRPr lang="it-IT" sz="14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146124" y="5281463"/>
            <a:ext cx="1073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GaAsN</a:t>
            </a:r>
            <a:r>
              <a:rPr lang="en-US" sz="1400" dirty="0" smtClean="0"/>
              <a:t> QW</a:t>
            </a:r>
            <a:endParaRPr lang="it-IT" sz="14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4572000" y="5013176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GaAs</a:t>
            </a:r>
            <a:endParaRPr lang="it-IT" sz="1400" dirty="0"/>
          </a:p>
        </p:txBody>
      </p:sp>
      <p:pic>
        <p:nvPicPr>
          <p:cNvPr id="36" name="Picture 7" descr="FigureQD_PhC_d-01.png"/>
          <p:cNvPicPr>
            <a:picLocks noChangeAspect="1"/>
          </p:cNvPicPr>
          <p:nvPr/>
        </p:nvPicPr>
        <p:blipFill>
          <a:blip r:embed="rId10" cstate="print"/>
          <a:srcRect l="9496" r="13512"/>
          <a:stretch>
            <a:fillRect/>
          </a:stretch>
        </p:blipFill>
        <p:spPr bwMode="auto">
          <a:xfrm>
            <a:off x="-1" y="4772584"/>
            <a:ext cx="4139953" cy="204079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to the </a:t>
            </a:r>
            <a:r>
              <a:rPr lang="en-US" dirty="0" err="1" smtClean="0"/>
              <a:t>PhC</a:t>
            </a:r>
            <a:r>
              <a:rPr lang="en-US" dirty="0" smtClean="0"/>
              <a:t> Cavity Mode</a:t>
            </a:r>
            <a:endParaRPr lang="it-IT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364089" y="1628800"/>
            <a:ext cx="3528392" cy="4608512"/>
            <a:chOff x="-215900" y="35057"/>
            <a:chExt cx="4899288" cy="6476972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-215900" y="87231"/>
              <a:ext cx="4899288" cy="6424798"/>
              <a:chOff x="-215900" y="-203200"/>
              <a:chExt cx="4899288" cy="6424798"/>
            </a:xfrm>
          </p:grpSpPr>
          <p:pic>
            <p:nvPicPr>
              <p:cNvPr id="7" name="Picture 15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215900" y="-203200"/>
                <a:ext cx="4899288" cy="6424798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25400" dir="5400000" algn="ctr" rotWithShape="0">
                  <a:srgbClr val="000000">
                    <a:alpha val="50000"/>
                  </a:srgbClr>
                </a:outerShdw>
              </a:effectLst>
            </p:spPr>
          </p:pic>
          <p:pic>
            <p:nvPicPr>
              <p:cNvPr id="8" name="Picture 16" descr="TdepQDPhC_pres.pdf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241" y="308808"/>
                <a:ext cx="4415097" cy="5722478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</p:pic>
        </p:grpSp>
        <p:pic>
          <p:nvPicPr>
            <p:cNvPr id="6" name="Picture 1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15" y="35057"/>
              <a:ext cx="2910578" cy="39629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5400" dir="5400000" algn="ctr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9" name="Rettangolo 8"/>
          <p:cNvSpPr/>
          <p:nvPr/>
        </p:nvSpPr>
        <p:spPr>
          <a:xfrm>
            <a:off x="6444208" y="206084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660232" y="2060848"/>
            <a:ext cx="200520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516216" y="2060848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527304" cy="4495800"/>
          </a:xfrm>
        </p:spPr>
        <p:txBody>
          <a:bodyPr/>
          <a:lstStyle/>
          <a:p>
            <a:r>
              <a:rPr lang="en-US" sz="1800" dirty="0" smtClean="0"/>
              <a:t>For various cavity designs</a:t>
            </a:r>
          </a:p>
          <a:p>
            <a:pPr lvl="1"/>
            <a:r>
              <a:rPr lang="en-US" sz="1600" dirty="0" smtClean="0"/>
              <a:t>Close matching at low temperature was achieved between QDs and the principal </a:t>
            </a:r>
            <a:r>
              <a:rPr lang="en-US" sz="1600" dirty="0" smtClean="0"/>
              <a:t>cavity mode (CM)</a:t>
            </a:r>
            <a:endParaRPr lang="en-US" sz="1600" dirty="0" smtClean="0"/>
          </a:p>
          <a:p>
            <a:pPr lvl="2"/>
            <a:r>
              <a:rPr lang="en-US" sz="1400" dirty="0" smtClean="0"/>
              <a:t>~5meV mismatch at 10K</a:t>
            </a:r>
          </a:p>
          <a:p>
            <a:pPr lvl="2">
              <a:buNone/>
            </a:pPr>
            <a:endParaRPr lang="en-US" sz="1200" dirty="0" smtClean="0"/>
          </a:p>
          <a:p>
            <a:pPr lvl="1"/>
            <a:r>
              <a:rPr lang="en-US" sz="1600" dirty="0" smtClean="0"/>
              <a:t>Relative increase in the signal was observed when the QD mode approached </a:t>
            </a:r>
            <a:r>
              <a:rPr lang="en-US" sz="1600" dirty="0" smtClean="0"/>
              <a:t>the CM</a:t>
            </a:r>
            <a:endParaRPr lang="en-US" sz="1600" dirty="0" smtClean="0"/>
          </a:p>
          <a:p>
            <a:pPr lvl="2"/>
            <a:r>
              <a:rPr lang="en-US" sz="1400" dirty="0" smtClean="0"/>
              <a:t>Between 50-70 K, one can see an increase in intensity despite the general trend of the intensity getting lower due to higher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Time-Correlated PL Measurements</a:t>
            </a:r>
            <a:endParaRPr lang="it-IT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869160"/>
            <a:ext cx="377991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485313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For various cavity designs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 smtClean="0"/>
              <a:t>spontaneous emission could be tuned </a:t>
            </a:r>
            <a:r>
              <a:rPr lang="en-US" sz="1600" dirty="0" smtClean="0"/>
              <a:t>b</a:t>
            </a:r>
            <a:r>
              <a:rPr lang="en-US" sz="1600" dirty="0" smtClean="0"/>
              <a:t>ased </a:t>
            </a:r>
            <a:r>
              <a:rPr lang="en-US" sz="1600" dirty="0" smtClean="0"/>
              <a:t>on the proximity of the QD’s mode to </a:t>
            </a:r>
            <a:r>
              <a:rPr lang="en-US" sz="1600" dirty="0" smtClean="0"/>
              <a:t>the </a:t>
            </a:r>
            <a:r>
              <a:rPr lang="en-US" sz="1600" dirty="0" smtClean="0"/>
              <a:t>C</a:t>
            </a:r>
            <a:r>
              <a:rPr lang="en-US" sz="1600" dirty="0" smtClean="0"/>
              <a:t>M  </a:t>
            </a:r>
            <a:endParaRPr lang="en-US" sz="1600" dirty="0" smtClean="0"/>
          </a:p>
          <a:p>
            <a:pPr lvl="2"/>
            <a:r>
              <a:rPr lang="en-US" sz="1400" dirty="0" smtClean="0"/>
              <a:t>Inhibited when modes are far (black </a:t>
            </a:r>
            <a:r>
              <a:rPr lang="en-US" sz="1400" dirty="0" smtClean="0"/>
              <a:t>dots) </a:t>
            </a:r>
          </a:p>
          <a:p>
            <a:pPr lvl="2"/>
            <a:r>
              <a:rPr lang="en-US" sz="1400" dirty="0" smtClean="0"/>
              <a:t>Enhanced when modes are adjacent (blue </a:t>
            </a:r>
            <a:r>
              <a:rPr lang="en-US" sz="1400" dirty="0" smtClean="0"/>
              <a:t>dots)</a:t>
            </a:r>
          </a:p>
          <a:p>
            <a:pPr lvl="2">
              <a:buNone/>
            </a:pPr>
            <a:endParaRPr lang="en-GB" sz="1200" dirty="0" smtClean="0"/>
          </a:p>
          <a:p>
            <a:pPr lvl="2">
              <a:buNone/>
            </a:pPr>
            <a:endParaRPr lang="en-GB" sz="1200" dirty="0" smtClean="0"/>
          </a:p>
          <a:p>
            <a:pPr lvl="2">
              <a:buNone/>
            </a:pPr>
            <a:endParaRPr lang="en-GB" sz="1200" dirty="0" smtClean="0"/>
          </a:p>
          <a:p>
            <a:pPr lvl="2">
              <a:buNone/>
            </a:pPr>
            <a:endParaRPr lang="en-GB" sz="1200" dirty="0" smtClean="0"/>
          </a:p>
          <a:p>
            <a:pPr lvl="2">
              <a:buNone/>
            </a:pPr>
            <a:endParaRPr lang="en-GB" sz="1200" dirty="0" smtClean="0"/>
          </a:p>
          <a:p>
            <a:pPr lvl="2">
              <a:buNone/>
            </a:pPr>
            <a:endParaRPr lang="en-GB" sz="1200" dirty="0" smtClean="0"/>
          </a:p>
          <a:p>
            <a:pPr lvl="2">
              <a:buNone/>
            </a:pPr>
            <a:endParaRPr lang="en-GB" sz="1200" dirty="0" smtClean="0"/>
          </a:p>
          <a:p>
            <a:pPr lvl="2">
              <a:buNone/>
            </a:pPr>
            <a:endParaRPr lang="en-US" sz="1200" dirty="0" smtClean="0"/>
          </a:p>
          <a:p>
            <a:pPr lvl="1"/>
            <a:r>
              <a:rPr lang="en-GB" sz="1600" dirty="0" smtClean="0"/>
              <a:t>Photon </a:t>
            </a:r>
            <a:r>
              <a:rPr lang="en-GB" sz="1600" dirty="0" err="1" smtClean="0"/>
              <a:t>Antibunching</a:t>
            </a:r>
            <a:r>
              <a:rPr lang="en-GB" sz="1600" dirty="0" smtClean="0"/>
              <a:t> observed </a:t>
            </a:r>
          </a:p>
          <a:p>
            <a:pPr lvl="1">
              <a:buNone/>
            </a:pPr>
            <a:r>
              <a:rPr lang="en-GB" sz="1600" dirty="0" smtClean="0">
                <a:sym typeface="Wingdings" pitchFamily="2" charset="2"/>
              </a:rPr>
              <a:t>             </a:t>
            </a:r>
            <a:r>
              <a:rPr lang="en-GB" sz="1600" b="1" dirty="0" smtClean="0">
                <a:solidFill>
                  <a:srgbClr val="FF0000"/>
                </a:solidFill>
                <a:sym typeface="Wingdings" pitchFamily="2" charset="2"/>
              </a:rPr>
              <a:t> single-photon emitter !!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27984" y="5733256"/>
            <a:ext cx="976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srgbClr val="164F86"/>
                </a:solidFill>
              </a:rPr>
              <a:t>mask size </a:t>
            </a:r>
            <a:endParaRPr lang="it-IT" sz="1400" b="1" dirty="0" smtClean="0">
              <a:solidFill>
                <a:srgbClr val="164F86"/>
              </a:solidFill>
            </a:endParaRPr>
          </a:p>
          <a:p>
            <a:r>
              <a:rPr lang="it-IT" sz="1400" b="1" i="1" dirty="0" smtClean="0">
                <a:solidFill>
                  <a:srgbClr val="164F86"/>
                </a:solidFill>
              </a:rPr>
              <a:t>d</a:t>
            </a:r>
            <a:r>
              <a:rPr lang="it-IT" sz="1400" b="1" dirty="0" smtClean="0">
                <a:solidFill>
                  <a:srgbClr val="164F86"/>
                </a:solidFill>
              </a:rPr>
              <a:t>=160 </a:t>
            </a:r>
            <a:r>
              <a:rPr lang="it-IT" sz="1400" b="1" dirty="0" smtClean="0">
                <a:solidFill>
                  <a:srgbClr val="164F86"/>
                </a:solidFill>
              </a:rPr>
              <a:t>nm</a:t>
            </a:r>
            <a:endParaRPr lang="it-IT" sz="1400" dirty="0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594" y="1484784"/>
            <a:ext cx="379740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Explanation of TCSPC Techniques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383288" cy="4495800"/>
          </a:xfrm>
        </p:spPr>
        <p:txBody>
          <a:bodyPr>
            <a:normAutofit/>
          </a:bodyPr>
          <a:lstStyle/>
          <a:p>
            <a:r>
              <a:rPr lang="it-IT" sz="1800" dirty="0" smtClean="0"/>
              <a:t>Time-resoloved PL</a:t>
            </a:r>
          </a:p>
          <a:p>
            <a:endParaRPr lang="it-IT" sz="1800" dirty="0" smtClean="0"/>
          </a:p>
          <a:p>
            <a:endParaRPr lang="it-IT" sz="1800" dirty="0" smtClean="0"/>
          </a:p>
          <a:p>
            <a:endParaRPr lang="it-IT" sz="1800" dirty="0" smtClean="0"/>
          </a:p>
          <a:p>
            <a:endParaRPr lang="it-IT" sz="1800" dirty="0" smtClean="0"/>
          </a:p>
          <a:p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 smtClean="0"/>
              <a:t>Second-order auto-correlation </a:t>
            </a:r>
            <a:endParaRPr lang="it-IT" sz="1800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84784"/>
            <a:ext cx="5220072" cy="19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689" y="4791794"/>
            <a:ext cx="65817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4962</TotalTime>
  <Words>444</Words>
  <Application>Microsoft Office PowerPoint</Application>
  <PresentationFormat>On-screen Show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Luna</vt:lpstr>
      <vt:lpstr>Project 1.4: Hydrogenation of dilute nitrides for single photon emitters in photonic crystals</vt:lpstr>
      <vt:lpstr>Roadmap to Goal</vt:lpstr>
      <vt:lpstr>Effects of Hydrogenation on (In)GaAsN</vt:lpstr>
      <vt:lpstr>GaAsN Quantum Dots</vt:lpstr>
      <vt:lpstr>PhC Cavity in GaAsN</vt:lpstr>
      <vt:lpstr>Coupling to the PhC Cavity Mode</vt:lpstr>
      <vt:lpstr>Time-Correlated PL Measurements</vt:lpstr>
      <vt:lpstr>Explanation of TCSPC Techniques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Lab_G29</dc:creator>
  <cp:lastModifiedBy>PhysicsDept</cp:lastModifiedBy>
  <cp:revision>477</cp:revision>
  <dcterms:created xsi:type="dcterms:W3CDTF">2016-05-13T09:53:06Z</dcterms:created>
  <dcterms:modified xsi:type="dcterms:W3CDTF">2016-05-17T20:36:05Z</dcterms:modified>
</cp:coreProperties>
</file>